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93" r:id="rId3"/>
    <p:sldId id="281" r:id="rId4"/>
    <p:sldId id="258" r:id="rId5"/>
    <p:sldId id="259" r:id="rId6"/>
    <p:sldId id="260" r:id="rId7"/>
    <p:sldId id="294" r:id="rId8"/>
    <p:sldId id="295" r:id="rId9"/>
    <p:sldId id="296" r:id="rId10"/>
    <p:sldId id="297" r:id="rId11"/>
    <p:sldId id="298" r:id="rId12"/>
    <p:sldId id="300" r:id="rId13"/>
    <p:sldId id="268" r:id="rId14"/>
    <p:sldId id="287" r:id="rId15"/>
    <p:sldId id="271" r:id="rId16"/>
    <p:sldId id="288" r:id="rId17"/>
    <p:sldId id="269" r:id="rId18"/>
    <p:sldId id="274" r:id="rId19"/>
    <p:sldId id="276" r:id="rId20"/>
    <p:sldId id="277" r:id="rId21"/>
    <p:sldId id="278" r:id="rId22"/>
    <p:sldId id="279" r:id="rId23"/>
    <p:sldId id="280" r:id="rId24"/>
    <p:sldId id="285" r:id="rId25"/>
    <p:sldId id="289" r:id="rId26"/>
    <p:sldId id="290" r:id="rId27"/>
    <p:sldId id="291" r:id="rId28"/>
    <p:sldId id="282" r:id="rId29"/>
    <p:sldId id="286" r:id="rId30"/>
  </p:sldIdLst>
  <p:sldSz cx="9144000" cy="6858000" type="screen4x3"/>
  <p:notesSz cx="7010400" cy="11979275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60"/>
  </p:normalViewPr>
  <p:slideViewPr>
    <p:cSldViewPr>
      <p:cViewPr varScale="1">
        <p:scale>
          <a:sx n="100" d="100"/>
          <a:sy n="100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14/03/2017</a:t>
            </a:fld>
            <a:endParaRPr lang="es-ES" dirty="0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32" name="31 Rectángulo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9" name="38 Rectángulo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39 Rectángulo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40 Rectángulo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2" name="41 Rectángulo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56" name="55 Rectángulo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5" name="64 Rectángulo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6" name="65 Rectángulo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7" name="66 Rectángulo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14/03/2017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14/03/2017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14/03/2017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Forma libre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5" name="14 Forma libre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3" name="12 Forma libre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6" name="15 Forma libre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7" name="16 Forma libre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8" name="17 Forma libre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9" name="18 Forma libre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0" name="19 Forma libre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1" name="20 Forma libre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2" name="21 Forma libre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3" name="22 Forma libre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4" name="23 Forma libre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5" name="24 Forma libre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6" name="25 Forma libre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7" name="26 Forma libre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14/03/2017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7" name="6 Rectángulo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8 Rectángulo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9 Rectángulo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10 Rectángulo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11 Rectángulo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14/03/2017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24 Rectángulo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14/03/2017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6" name="15 Rectángulo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16 Rectángulo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17 Rectángulo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9" name="18 Rectángulo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19 Rectángulo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20 Rectángulo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21 Rectángulo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9" name="28 Rectángulo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29 Rectángulo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14/03/2017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14/03/2017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14/03/2017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9" name="8 Conector recto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9 Grupo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14 Conector recto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15 Conector recto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16 Conector recto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1 Título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dirty="0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grpSp>
        <p:nvGrpSpPr>
          <p:cNvPr id="14" name="13 Grupo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10 Conector recto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11 Conector recto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17 Grupo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18 Conector recto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19 Conector recto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20 Conector recto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14/03/2017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7 Rectángulo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8 Rectángulo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9 Rectángulo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10 Rectángulo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11 Rectángulo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14 Rectángulo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15 Rectángulo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16 Rectángulo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A847CFC-816F-41D0-AAC0-9BF4FEBC753E}" type="datetimeFigureOut">
              <a:rPr lang="es-ES" smtClean="0"/>
              <a:pPr/>
              <a:t>14/03/2017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s-E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lectoral.gov.ar/aplicativos/instructivo_speca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AR" dirty="0" smtClean="0"/>
              <a:t>APLICATIVO SPECA V 2.0 </a:t>
            </a:r>
            <a:br>
              <a:rPr lang="es-AR" dirty="0" smtClean="0"/>
            </a:br>
            <a:r>
              <a:rPr lang="es-AR" sz="3600" dirty="0" smtClean="0"/>
              <a:t>NUEVAS CARACTERÍSTICAS</a:t>
            </a:r>
            <a:endParaRPr lang="es-AR" sz="3600" dirty="0"/>
          </a:p>
        </p:txBody>
      </p:sp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2357422" y="5786454"/>
            <a:ext cx="4214842" cy="62546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AR" sz="2000" dirty="0" smtClean="0"/>
              <a:t>Buenos Aires, 9 de marzo de 2017</a:t>
            </a:r>
            <a:endParaRPr lang="es-AR" sz="2000" dirty="0"/>
          </a:p>
        </p:txBody>
      </p:sp>
      <p:pic>
        <p:nvPicPr>
          <p:cNvPr id="5" name="4 Imagen" descr="logo gris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12" y="2643182"/>
            <a:ext cx="3457575" cy="19431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 smtClean="0"/>
              <a:t>CARGA DE SALDOS POR</a:t>
            </a:r>
            <a:br>
              <a:rPr lang="es-AR" dirty="0" smtClean="0"/>
            </a:br>
            <a:r>
              <a:rPr lang="es-AR" dirty="0" smtClean="0"/>
              <a:t>IMPORTACIÓN DE DATOS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71472" y="1844824"/>
            <a:ext cx="8143932" cy="460851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AR" dirty="0" smtClean="0"/>
              <a:t>Para proceder con la importación de datos, el usuario deberá contar previamente con una planilla detalle con los datos de los aportes a cargar.</a:t>
            </a:r>
          </a:p>
          <a:p>
            <a:pPr marL="0" indent="0" algn="just">
              <a:buNone/>
            </a:pPr>
            <a:r>
              <a:rPr lang="es-AR" dirty="0" smtClean="0"/>
              <a:t>Las mencionadas cuentas contables requerirán que dichas planillas tengan un formato específico para poder migrar los datos de los aportes percibidos.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 smtClean="0"/>
              <a:t>CARGA DE SALDOS POR</a:t>
            </a:r>
            <a:br>
              <a:rPr lang="es-AR" dirty="0" smtClean="0"/>
            </a:br>
            <a:r>
              <a:rPr lang="es-AR" dirty="0" smtClean="0"/>
              <a:t>IMPORTACIÓN DE DATOS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1785926"/>
            <a:ext cx="8572560" cy="471490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AR" sz="2500" dirty="0" smtClean="0"/>
              <a:t>Así podemos citar:</a:t>
            </a:r>
          </a:p>
          <a:p>
            <a:pPr marL="180975" indent="-180975" algn="just">
              <a:buFontTx/>
              <a:buChar char="-"/>
            </a:pPr>
            <a:r>
              <a:rPr lang="es-AR" sz="2500" dirty="0" smtClean="0"/>
              <a:t>Los datos a importar deben estar contenidos en un archivo de valores delimitados por comas (extensión “CSV”).</a:t>
            </a:r>
          </a:p>
          <a:p>
            <a:pPr marL="180975" indent="-180975" algn="just">
              <a:buFontTx/>
              <a:buChar char="-"/>
            </a:pPr>
            <a:r>
              <a:rPr lang="es-AR" sz="2500" dirty="0" smtClean="0"/>
              <a:t>Dependiendo de la cuenta que se trate, los distintos campos a completar deberán ajustarse a los requerimientos de información para esa cuenta contable.</a:t>
            </a:r>
          </a:p>
          <a:p>
            <a:pPr marL="180975" indent="-180975" algn="just">
              <a:buFontTx/>
              <a:buChar char="-"/>
            </a:pPr>
            <a:r>
              <a:rPr lang="es-AR" sz="2500" dirty="0" smtClean="0"/>
              <a:t>Ejemplo: Si se tratase de aportes de personas físicas, debería completarse el nombre, apellido, DNI, CUIT o CUIL, etc., del aportante. En tanto que, si se tratase de personas jurídicas, los campos a completar estarían integrados por la razón social y la CUIT.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 smtClean="0"/>
              <a:t>CARGA DE SALDOS POR</a:t>
            </a:r>
            <a:br>
              <a:rPr lang="es-AR" dirty="0" smtClean="0"/>
            </a:br>
            <a:r>
              <a:rPr lang="es-AR" dirty="0" smtClean="0"/>
              <a:t>IMPORTACIÓN DE DATOS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1643050"/>
            <a:ext cx="8501122" cy="507209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AR" sz="2600" dirty="0" smtClean="0"/>
              <a:t>Aquellas cuentas cuyos aportes sean integrados en DINERO, requerirán la identificación de la modalidad de integración de los mismos a través de un código, a saber: </a:t>
            </a:r>
          </a:p>
          <a:p>
            <a:pPr marL="542925" indent="-180975" algn="just">
              <a:spcBef>
                <a:spcPts val="1200"/>
              </a:spcBef>
              <a:buNone/>
            </a:pPr>
            <a:r>
              <a:rPr lang="es-AR" sz="2600" dirty="0" smtClean="0"/>
              <a:t>1 - Efectivo</a:t>
            </a:r>
          </a:p>
          <a:p>
            <a:pPr marL="542925" indent="-180975" algn="just">
              <a:spcBef>
                <a:spcPts val="0"/>
              </a:spcBef>
              <a:buNone/>
            </a:pPr>
            <a:r>
              <a:rPr lang="es-AR" sz="2600" dirty="0" smtClean="0"/>
              <a:t>2 - Cheque</a:t>
            </a:r>
          </a:p>
          <a:p>
            <a:pPr marL="542925" indent="-180975" algn="just">
              <a:spcBef>
                <a:spcPts val="0"/>
              </a:spcBef>
              <a:buNone/>
            </a:pPr>
            <a:r>
              <a:rPr lang="es-AR" sz="2600" dirty="0" smtClean="0"/>
              <a:t>3 - Transferencia Bancaria</a:t>
            </a:r>
          </a:p>
          <a:p>
            <a:pPr marL="542925" indent="-180975" algn="just">
              <a:spcBef>
                <a:spcPts val="0"/>
              </a:spcBef>
              <a:buNone/>
            </a:pPr>
            <a:r>
              <a:rPr lang="es-AR" sz="2600" dirty="0" smtClean="0"/>
              <a:t>4 - Transferencia Electrónica</a:t>
            </a:r>
          </a:p>
          <a:p>
            <a:pPr marL="542925" indent="-180975" algn="just">
              <a:spcBef>
                <a:spcPts val="0"/>
              </a:spcBef>
              <a:buNone/>
            </a:pPr>
            <a:r>
              <a:rPr lang="es-AR" sz="2600" dirty="0" smtClean="0"/>
              <a:t>5 - Depósito en Cuenta Bancaria</a:t>
            </a:r>
          </a:p>
          <a:p>
            <a:pPr marL="542925" indent="-180975" algn="just">
              <a:spcBef>
                <a:spcPts val="0"/>
              </a:spcBef>
              <a:buNone/>
            </a:pPr>
            <a:r>
              <a:rPr lang="es-AR" sz="2600" dirty="0" smtClean="0"/>
              <a:t>6 - Tarjeta de Crédito</a:t>
            </a:r>
          </a:p>
          <a:p>
            <a:pPr marL="542925" indent="-180975" algn="just">
              <a:spcBef>
                <a:spcPts val="0"/>
              </a:spcBef>
              <a:buNone/>
            </a:pPr>
            <a:r>
              <a:rPr lang="es-AR" sz="2600" dirty="0" smtClean="0"/>
              <a:t>7 - Tarjeta de Débito</a:t>
            </a:r>
          </a:p>
          <a:p>
            <a:pPr marL="0" indent="0" algn="just">
              <a:spcBef>
                <a:spcPts val="1200"/>
              </a:spcBef>
              <a:buNone/>
            </a:pPr>
            <a:r>
              <a:rPr lang="es-AR" sz="2600" dirty="0" smtClean="0"/>
              <a:t>En todos los casos, se requerirá FECHA e IMPORTE de la  contribución.</a:t>
            </a:r>
          </a:p>
          <a:p>
            <a:pPr marL="180975" indent="-180975" algn="just">
              <a:spcBef>
                <a:spcPts val="0"/>
              </a:spcBef>
              <a:buNone/>
            </a:pPr>
            <a:endParaRPr lang="es-AR" sz="2800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7158" y="274638"/>
            <a:ext cx="8786842" cy="796908"/>
          </a:xfrm>
        </p:spPr>
        <p:txBody>
          <a:bodyPr>
            <a:normAutofit/>
          </a:bodyPr>
          <a:lstStyle/>
          <a:p>
            <a:r>
              <a:rPr lang="es-AR" sz="3200" dirty="0" smtClean="0"/>
              <a:t>CARGA DE SALDOS POR IMPORTACIÓN DE DATOS</a:t>
            </a:r>
            <a:endParaRPr lang="es-AR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1071546"/>
            <a:ext cx="8715404" cy="1285884"/>
          </a:xfrm>
        </p:spPr>
        <p:txBody>
          <a:bodyPr>
            <a:noAutofit/>
          </a:bodyPr>
          <a:lstStyle/>
          <a:p>
            <a:pPr marL="180975" indent="-180975" algn="just">
              <a:buNone/>
            </a:pPr>
            <a:r>
              <a:rPr lang="es-AR" sz="2400" b="1" dirty="0" smtClean="0"/>
              <a:t>Proceso de importación:</a:t>
            </a:r>
          </a:p>
          <a:p>
            <a:pPr marL="0" indent="0" algn="just">
              <a:buNone/>
            </a:pPr>
            <a:r>
              <a:rPr lang="es-AR" sz="2400" dirty="0" smtClean="0"/>
              <a:t>Acceder a la plantilla de carga de las distintas cuentas de aportes y seleccionar la opción </a:t>
            </a:r>
            <a:r>
              <a:rPr lang="es-AR" sz="2400" b="1" dirty="0" smtClean="0"/>
              <a:t>“Importar”</a:t>
            </a:r>
            <a:r>
              <a:rPr lang="es-AR" sz="2400" dirty="0" smtClean="0"/>
              <a:t>.</a:t>
            </a:r>
          </a:p>
        </p:txBody>
      </p:sp>
      <p:pic>
        <p:nvPicPr>
          <p:cNvPr id="4" name="3 Imagen" descr="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0166" y="2428868"/>
            <a:ext cx="6215106" cy="414340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7158" y="274638"/>
            <a:ext cx="8786842" cy="796908"/>
          </a:xfrm>
        </p:spPr>
        <p:txBody>
          <a:bodyPr>
            <a:noAutofit/>
          </a:bodyPr>
          <a:lstStyle/>
          <a:p>
            <a:r>
              <a:rPr lang="es-AR" sz="3200" dirty="0" smtClean="0"/>
              <a:t>CARGA DE SALDOS POR IMPORTACIÓN DE DATOS</a:t>
            </a:r>
            <a:endParaRPr lang="es-AR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42878" y="928670"/>
            <a:ext cx="8501122" cy="100013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AR" sz="2800" dirty="0" smtClean="0"/>
              <a:t>Surge un advertencia con indicación de los requisitos que debe cumplir el listado detalle a importar:</a:t>
            </a:r>
          </a:p>
        </p:txBody>
      </p:sp>
      <p:pic>
        <p:nvPicPr>
          <p:cNvPr id="6" name="5 Imagen" descr="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728" y="1928802"/>
            <a:ext cx="6429388" cy="478634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7158" y="285728"/>
            <a:ext cx="8786842" cy="868346"/>
          </a:xfrm>
        </p:spPr>
        <p:txBody>
          <a:bodyPr>
            <a:normAutofit/>
          </a:bodyPr>
          <a:lstStyle/>
          <a:p>
            <a:r>
              <a:rPr lang="es-AR" sz="3200" dirty="0" smtClean="0"/>
              <a:t>CARGA DE SALDOS POR IMPORTACIÓN DE DATOS</a:t>
            </a:r>
            <a:endParaRPr lang="es-AR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71472" y="928670"/>
            <a:ext cx="8429684" cy="85725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AR" sz="2800" dirty="0" smtClean="0"/>
              <a:t>Advertencia – Contribuciones y donaciones privadas recibidas en Dinero</a:t>
            </a:r>
          </a:p>
        </p:txBody>
      </p:sp>
      <p:pic>
        <p:nvPicPr>
          <p:cNvPr id="10" name="9 Imagen" descr="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3042" y="2214554"/>
            <a:ext cx="6286544" cy="428628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274638"/>
            <a:ext cx="8858280" cy="796908"/>
          </a:xfrm>
        </p:spPr>
        <p:txBody>
          <a:bodyPr>
            <a:normAutofit/>
          </a:bodyPr>
          <a:lstStyle/>
          <a:p>
            <a:r>
              <a:rPr lang="es-AR" sz="3200" dirty="0" smtClean="0"/>
              <a:t>CARGA DE SALDOS POR IMPORTACIÓN DE DATOS</a:t>
            </a:r>
            <a:endParaRPr lang="es-AR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158" y="1071546"/>
            <a:ext cx="8643998" cy="92869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AR" sz="2800" dirty="0" smtClean="0"/>
              <a:t>El modelo de planilla (extensión “CSV”), que cubre los requisitos mencionados, es el siguiente:</a:t>
            </a:r>
          </a:p>
        </p:txBody>
      </p:sp>
      <p:pic>
        <p:nvPicPr>
          <p:cNvPr id="5" name="4 Imagen" descr="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03" y="2500306"/>
            <a:ext cx="8429715" cy="264320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7158" y="274638"/>
            <a:ext cx="8786842" cy="796908"/>
          </a:xfrm>
        </p:spPr>
        <p:txBody>
          <a:bodyPr>
            <a:normAutofit fontScale="90000"/>
          </a:bodyPr>
          <a:lstStyle/>
          <a:p>
            <a:r>
              <a:rPr lang="es-AR" sz="3200" dirty="0" smtClean="0"/>
              <a:t>CARGA DE SALDOS DE CONTRIBUCIONES Y APORTES PRIVADOS RECIBIDOS EN DINERO: CARGA MANUAL</a:t>
            </a:r>
            <a:endParaRPr lang="es-AR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1285860"/>
            <a:ext cx="8572560" cy="92869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AR" sz="2500" dirty="0" smtClean="0"/>
              <a:t>Será requisito identificar la modalidad del aporte a través del menú autodesplegable, como muestra la imagen.</a:t>
            </a:r>
          </a:p>
        </p:txBody>
      </p:sp>
      <p:pic>
        <p:nvPicPr>
          <p:cNvPr id="5" name="4 Imagen" descr="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2357430"/>
            <a:ext cx="7072362" cy="435771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3200" dirty="0" smtClean="0"/>
              <a:t>ESTADO DE FLUJO DE EFECTIVO</a:t>
            </a:r>
            <a:endParaRPr lang="es-AR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1428736"/>
            <a:ext cx="8501122" cy="507209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AR" sz="2800" dirty="0" smtClean="0"/>
              <a:t>Permite la clasificación de las CAUSAS DE LAS VARIACIONES DE EFECTIVO por actividades:</a:t>
            </a:r>
          </a:p>
          <a:p>
            <a:pPr marL="1790700" indent="-352425" algn="just">
              <a:buFontTx/>
              <a:buChar char="-"/>
              <a:tabLst>
                <a:tab pos="542925" algn="l"/>
              </a:tabLst>
            </a:pPr>
            <a:r>
              <a:rPr lang="es-AR" sz="2800" dirty="0" smtClean="0"/>
              <a:t>Operativas</a:t>
            </a:r>
          </a:p>
          <a:p>
            <a:pPr marL="1790700" indent="-352425" algn="just">
              <a:buFontTx/>
              <a:buChar char="-"/>
              <a:tabLst>
                <a:tab pos="542925" algn="l"/>
              </a:tabLst>
            </a:pPr>
            <a:r>
              <a:rPr lang="es-AR" sz="2800" dirty="0" smtClean="0"/>
              <a:t>de Inversión</a:t>
            </a:r>
          </a:p>
          <a:p>
            <a:pPr marL="1790700" indent="-352425" algn="just">
              <a:buFontTx/>
              <a:buChar char="-"/>
              <a:tabLst>
                <a:tab pos="542925" algn="l"/>
              </a:tabLst>
            </a:pPr>
            <a:r>
              <a:rPr lang="es-AR" sz="2800" dirty="0" smtClean="0"/>
              <a:t>de Financiación</a:t>
            </a:r>
          </a:p>
          <a:p>
            <a:pPr marL="352425" indent="-352425" algn="just">
              <a:buNone/>
              <a:tabLst>
                <a:tab pos="542925" algn="l"/>
              </a:tabLst>
            </a:pPr>
            <a:r>
              <a:rPr lang="es-AR" sz="2800" dirty="0" smtClean="0"/>
              <a:t>Y dentro de ellas:</a:t>
            </a:r>
          </a:p>
          <a:p>
            <a:pPr marL="2238375" indent="-352425"/>
            <a:r>
              <a:rPr lang="es-ES_tradnl" sz="2800" dirty="0" smtClean="0"/>
              <a:t>Recursos</a:t>
            </a:r>
          </a:p>
          <a:p>
            <a:pPr marL="2238375" indent="-352425"/>
            <a:r>
              <a:rPr lang="es-ES_tradnl" sz="2800" dirty="0" smtClean="0"/>
              <a:t>Aplicaciones</a:t>
            </a:r>
          </a:p>
          <a:p>
            <a:pPr marL="1162050" indent="-352425"/>
            <a:endParaRPr lang="es-ES_tradnl" sz="2800" dirty="0" smtClean="0"/>
          </a:p>
          <a:p>
            <a:pPr marL="85725" indent="0">
              <a:buNone/>
            </a:pPr>
            <a:r>
              <a:rPr lang="es-ES_tradnl" sz="2800" dirty="0" smtClean="0"/>
              <a:t>Conforme R.T. Nº 11 de la FACPCE</a:t>
            </a: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428596" y="4071942"/>
            <a:ext cx="8143932" cy="18573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A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A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928662" y="142852"/>
            <a:ext cx="7772400" cy="571504"/>
          </a:xfrm>
        </p:spPr>
        <p:txBody>
          <a:bodyPr>
            <a:normAutofit fontScale="90000"/>
          </a:bodyPr>
          <a:lstStyle/>
          <a:p>
            <a:r>
              <a:rPr lang="es-AR" sz="3200" dirty="0" smtClean="0"/>
              <a:t>ESTADO DE FLUJO DE EFECTIVO</a:t>
            </a:r>
            <a:endParaRPr lang="es-AR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71472" y="642918"/>
            <a:ext cx="8143932" cy="85725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AR" sz="1800" dirty="0" smtClean="0"/>
              <a:t>Formulario de Carga: Una vez que se haya accedido al formulario de carga, para cada actividad a registrar, el usuario podrá elegir entre los siguientes conceptos del menú autodesplegable:</a:t>
            </a:r>
          </a:p>
          <a:p>
            <a:pPr algn="just">
              <a:buNone/>
            </a:pPr>
            <a:endParaRPr lang="es-AR" sz="2800" dirty="0" smtClean="0"/>
          </a:p>
          <a:p>
            <a:endParaRPr lang="es-AR" dirty="0"/>
          </a:p>
        </p:txBody>
      </p:sp>
      <p:pic>
        <p:nvPicPr>
          <p:cNvPr id="6" name="5 Imagen" descr="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1571612"/>
            <a:ext cx="8072494" cy="528638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 smtClean="0"/>
              <a:t>NUEVAS CARACTERÍSTICAS DEL APLICATIVO SPECA V2.0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2857496"/>
            <a:ext cx="8358246" cy="1857388"/>
          </a:xfrm>
        </p:spPr>
        <p:txBody>
          <a:bodyPr>
            <a:normAutofit/>
          </a:bodyPr>
          <a:lstStyle/>
          <a:p>
            <a:pPr algn="just"/>
            <a:r>
              <a:rPr lang="es-AR" dirty="0" smtClean="0"/>
              <a:t>Se presentan a continuación </a:t>
            </a:r>
            <a:r>
              <a:rPr lang="es-AR" dirty="0" smtClean="0"/>
              <a:t>las </a:t>
            </a:r>
            <a:r>
              <a:rPr lang="es-AR" b="1" u="sng" dirty="0" smtClean="0"/>
              <a:t>principales modificaciones</a:t>
            </a:r>
            <a:r>
              <a:rPr lang="es-AR" b="1" dirty="0" smtClean="0"/>
              <a:t> </a:t>
            </a:r>
            <a:r>
              <a:rPr lang="es-AR" dirty="0" smtClean="0"/>
              <a:t>al aplicativo SPECA, disponibles para la versión 2.0.</a:t>
            </a:r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511156"/>
          </a:xfrm>
        </p:spPr>
        <p:txBody>
          <a:bodyPr>
            <a:noAutofit/>
          </a:bodyPr>
          <a:lstStyle/>
          <a:p>
            <a:r>
              <a:rPr lang="es-AR" sz="3200" dirty="0" smtClean="0"/>
              <a:t>ESTADO DE FLUJO DE EFECTIVO</a:t>
            </a:r>
            <a:endParaRPr lang="es-AR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714356"/>
            <a:ext cx="7500990" cy="71438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AR" sz="2400" dirty="0" smtClean="0"/>
              <a:t>El reporte a emitir mostrará las partidas agrupadas y totalizadas conforme el concepto al cual pertenecen.</a:t>
            </a:r>
          </a:p>
          <a:p>
            <a:pPr algn="just">
              <a:buNone/>
            </a:pPr>
            <a:endParaRPr lang="es-AR" sz="2800" dirty="0" smtClean="0"/>
          </a:p>
          <a:p>
            <a:endParaRPr lang="es-AR" dirty="0"/>
          </a:p>
        </p:txBody>
      </p:sp>
      <p:pic>
        <p:nvPicPr>
          <p:cNvPr id="6" name="5 Imagen" descr="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5918" y="1571612"/>
            <a:ext cx="5357850" cy="514353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642910" y="285736"/>
            <a:ext cx="8215370" cy="1143000"/>
          </a:xfrm>
        </p:spPr>
        <p:txBody>
          <a:bodyPr>
            <a:normAutofit/>
          </a:bodyPr>
          <a:lstStyle/>
          <a:p>
            <a:r>
              <a:rPr lang="es-AR" sz="3200" dirty="0" smtClean="0"/>
              <a:t>GENERACIÓN DE COPIAS DE RESPALDO (BACKUP)</a:t>
            </a:r>
            <a:endParaRPr lang="es-AR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1500174"/>
            <a:ext cx="8358246" cy="4857784"/>
          </a:xfrm>
        </p:spPr>
        <p:txBody>
          <a:bodyPr>
            <a:noAutofit/>
          </a:bodyPr>
          <a:lstStyle/>
          <a:p>
            <a:pPr marL="180975" lvl="0" indent="-180975" algn="just"/>
            <a:r>
              <a:rPr lang="es-AR" sz="2600" b="1" dirty="0" smtClean="0"/>
              <a:t>Realizar </a:t>
            </a:r>
            <a:r>
              <a:rPr lang="es-AR" sz="2600" b="1" i="1" dirty="0" smtClean="0"/>
              <a:t>backup</a:t>
            </a:r>
            <a:r>
              <a:rPr lang="es-AR" sz="2600" b="1" dirty="0" smtClean="0"/>
              <a:t> completo: </a:t>
            </a:r>
            <a:r>
              <a:rPr lang="es-AR" sz="2600" dirty="0" smtClean="0"/>
              <a:t>toda la base de datos de la aplicación con todos los estados contables cargados.</a:t>
            </a:r>
          </a:p>
          <a:p>
            <a:pPr marL="180975" lvl="0" indent="-180975" algn="just">
              <a:buNone/>
            </a:pPr>
            <a:endParaRPr lang="es-AR" sz="2600" dirty="0" smtClean="0"/>
          </a:p>
          <a:p>
            <a:pPr marL="180975" lvl="0" indent="-180975" algn="just"/>
            <a:r>
              <a:rPr lang="es-AR" sz="2600" b="1" dirty="0" smtClean="0"/>
              <a:t>Realizar </a:t>
            </a:r>
            <a:r>
              <a:rPr lang="es-AR" sz="2600" b="1" i="1" dirty="0" smtClean="0"/>
              <a:t>backup</a:t>
            </a:r>
            <a:r>
              <a:rPr lang="es-AR" sz="2600" b="1" dirty="0" smtClean="0"/>
              <a:t> parcial: </a:t>
            </a:r>
            <a:r>
              <a:rPr lang="es-AR" sz="2600" dirty="0" smtClean="0"/>
              <a:t>una copia de respaldo de un único ejercicio.</a:t>
            </a:r>
          </a:p>
          <a:p>
            <a:pPr marL="180975" lvl="0" indent="-180975" algn="just">
              <a:buNone/>
            </a:pPr>
            <a:endParaRPr lang="es-AR" sz="2600" dirty="0" smtClean="0"/>
          </a:p>
          <a:p>
            <a:pPr marL="180975" lvl="0" indent="-180975" algn="just"/>
            <a:r>
              <a:rPr lang="es-AR" sz="2600" b="1" dirty="0" smtClean="0"/>
              <a:t>Restaurar </a:t>
            </a:r>
            <a:r>
              <a:rPr lang="es-AR" sz="2600" b="1" i="1" dirty="0" smtClean="0"/>
              <a:t>backup</a:t>
            </a:r>
            <a:r>
              <a:rPr lang="es-AR" sz="2600" b="1" dirty="0" smtClean="0"/>
              <a:t> completo: </a:t>
            </a:r>
            <a:r>
              <a:rPr lang="es-AR" sz="2600" dirty="0" smtClean="0"/>
              <a:t>Recuperar una base de datos completa generada previamente.</a:t>
            </a:r>
          </a:p>
          <a:p>
            <a:pPr marL="180975" lvl="0" indent="-180975" algn="just">
              <a:buNone/>
            </a:pPr>
            <a:endParaRPr lang="es-AR" sz="2600" dirty="0" smtClean="0"/>
          </a:p>
          <a:p>
            <a:pPr marL="180975" lvl="0" indent="-180975" algn="just"/>
            <a:r>
              <a:rPr lang="es-AR" sz="2600" b="1" dirty="0" smtClean="0"/>
              <a:t>Restaurar </a:t>
            </a:r>
            <a:r>
              <a:rPr lang="es-AR" sz="2600" b="1" i="1" dirty="0" smtClean="0"/>
              <a:t>backup</a:t>
            </a:r>
            <a:r>
              <a:rPr lang="es-AR" sz="2600" b="1" dirty="0" smtClean="0"/>
              <a:t> parcial: </a:t>
            </a:r>
            <a:r>
              <a:rPr lang="es-AR" sz="2600" dirty="0" smtClean="0"/>
              <a:t>Recuperar la base de datos de un ejercicio en particular.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1143000"/>
          </a:xfrm>
        </p:spPr>
        <p:txBody>
          <a:bodyPr>
            <a:normAutofit/>
          </a:bodyPr>
          <a:lstStyle/>
          <a:p>
            <a:r>
              <a:rPr lang="es-AR" sz="3200" dirty="0" smtClean="0"/>
              <a:t>GENERACIÓN DE COPIAS DE RESPALDO (BACKUP)</a:t>
            </a:r>
            <a:endParaRPr lang="es-AR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1571612"/>
            <a:ext cx="8358246" cy="50006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AR" sz="2300" dirty="0" smtClean="0"/>
              <a:t>Formulario de opción REALIZAR / RESTAURAR </a:t>
            </a:r>
            <a:r>
              <a:rPr lang="es-AR" sz="2300" dirty="0" smtClean="0"/>
              <a:t>BACKUP</a:t>
            </a:r>
            <a:r>
              <a:rPr lang="es-AR" sz="2300" dirty="0" smtClean="0"/>
              <a:t> :</a:t>
            </a:r>
          </a:p>
          <a:p>
            <a:pPr algn="just">
              <a:buNone/>
            </a:pPr>
            <a:endParaRPr lang="es-AR" sz="2800" dirty="0" smtClean="0"/>
          </a:p>
        </p:txBody>
      </p:sp>
      <p:pic>
        <p:nvPicPr>
          <p:cNvPr id="4" name="3 Imagen" descr="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2143116"/>
            <a:ext cx="6643702" cy="4714884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642910" y="274638"/>
            <a:ext cx="8215370" cy="1143000"/>
          </a:xfrm>
        </p:spPr>
        <p:txBody>
          <a:bodyPr>
            <a:normAutofit/>
          </a:bodyPr>
          <a:lstStyle/>
          <a:p>
            <a:r>
              <a:rPr lang="es-AR" sz="3200" dirty="0" smtClean="0"/>
              <a:t>GENERACIÓN DE COPIAS DE RESPALDO (BACKUP)</a:t>
            </a:r>
            <a:endParaRPr lang="es-AR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1571612"/>
            <a:ext cx="8358246" cy="507209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AR" sz="2800" dirty="0" smtClean="0"/>
              <a:t>Al seleccionar alguna de las opciones, se mostrará un cuadro de diálogo solicitando la ubicación y nombre de la copia de respaldo a generar o restaurar.</a:t>
            </a:r>
          </a:p>
          <a:p>
            <a:pPr marL="0" indent="0" algn="just">
              <a:buNone/>
            </a:pPr>
            <a:endParaRPr lang="es-AR" sz="2800" dirty="0" smtClean="0"/>
          </a:p>
          <a:p>
            <a:r>
              <a:rPr lang="es-AR" sz="2800" dirty="0" smtClean="0"/>
              <a:t>Bases de datos completas (</a:t>
            </a:r>
            <a:r>
              <a:rPr lang="es-AR" sz="2800" i="1" dirty="0" smtClean="0"/>
              <a:t>backup</a:t>
            </a:r>
            <a:r>
              <a:rPr lang="es-AR" sz="2800" dirty="0" smtClean="0"/>
              <a:t> completo) se exportan como ficheros de extensión SDF.</a:t>
            </a:r>
          </a:p>
          <a:p>
            <a:pPr>
              <a:buNone/>
            </a:pPr>
            <a:endParaRPr lang="es-AR" sz="2800" dirty="0" smtClean="0"/>
          </a:p>
          <a:p>
            <a:r>
              <a:rPr lang="es-AR" sz="2800" dirty="0" smtClean="0"/>
              <a:t>Bases de datos de un ejercicio (</a:t>
            </a:r>
            <a:r>
              <a:rPr lang="es-AR" sz="2800" i="1" dirty="0" smtClean="0"/>
              <a:t>backup</a:t>
            </a:r>
            <a:r>
              <a:rPr lang="es-AR" sz="2800" dirty="0" smtClean="0"/>
              <a:t> parcial) se exportan como archivos ZIP.</a:t>
            </a:r>
          </a:p>
          <a:p>
            <a:pPr>
              <a:buNone/>
            </a:pPr>
            <a:endParaRPr lang="es-AR" sz="28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s-AR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214290"/>
            <a:ext cx="7467600" cy="774720"/>
          </a:xfrm>
        </p:spPr>
        <p:txBody>
          <a:bodyPr>
            <a:normAutofit/>
          </a:bodyPr>
          <a:lstStyle/>
          <a:p>
            <a:r>
              <a:rPr lang="es-AR" sz="3200" dirty="0" smtClean="0"/>
              <a:t>SPECA V 2.0 – Otras Novedades</a:t>
            </a:r>
            <a:endParaRPr lang="es-AR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71472" y="785794"/>
            <a:ext cx="8229600" cy="928694"/>
          </a:xfrm>
        </p:spPr>
        <p:txBody>
          <a:bodyPr>
            <a:noAutofit/>
          </a:bodyPr>
          <a:lstStyle/>
          <a:p>
            <a:r>
              <a:rPr lang="es-ES" sz="2800" dirty="0" smtClean="0"/>
              <a:t>VER EN EXCEL: Permite exportar un listado de los saldos cargados, como muestran las figuras:</a:t>
            </a:r>
          </a:p>
          <a:p>
            <a:pPr>
              <a:lnSpc>
                <a:spcPct val="150000"/>
              </a:lnSpc>
            </a:pPr>
            <a:endParaRPr lang="es-ES" sz="2400" dirty="0" smtClean="0"/>
          </a:p>
        </p:txBody>
      </p:sp>
      <p:pic>
        <p:nvPicPr>
          <p:cNvPr id="4" name="3 Imagen" descr="EXPORTA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1857364"/>
            <a:ext cx="7929618" cy="485778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3200" dirty="0" smtClean="0"/>
              <a:t>SPECA V 2.0 – Otras Novedades</a:t>
            </a:r>
            <a:endParaRPr lang="es-AR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0" y="1285860"/>
            <a:ext cx="8643998" cy="68579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s-ES" sz="2400" dirty="0" smtClean="0"/>
              <a:t>DATOS DEL ENCABEZADO: Distrito de la Agrupación</a:t>
            </a:r>
          </a:p>
        </p:txBody>
      </p:sp>
      <p:pic>
        <p:nvPicPr>
          <p:cNvPr id="4" name="3 Imagen" descr="ENCABEZAD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2000240"/>
            <a:ext cx="7429552" cy="12266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5 Rectángulo"/>
          <p:cNvSpPr/>
          <p:nvPr/>
        </p:nvSpPr>
        <p:spPr>
          <a:xfrm>
            <a:off x="285720" y="3357562"/>
            <a:ext cx="83582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s-ES" sz="2400" dirty="0" smtClean="0"/>
              <a:t>DATOS DEL PIE DE PÁGINA: Código de Seguridad</a:t>
            </a:r>
          </a:p>
        </p:txBody>
      </p:sp>
      <p:pic>
        <p:nvPicPr>
          <p:cNvPr id="7" name="6 Imagen" descr="Pie de Págin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4143380"/>
            <a:ext cx="7358114" cy="12724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9 Rectángulo"/>
          <p:cNvSpPr/>
          <p:nvPr/>
        </p:nvSpPr>
        <p:spPr>
          <a:xfrm>
            <a:off x="642910" y="5786454"/>
            <a:ext cx="77153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</a:pPr>
            <a:r>
              <a:rPr lang="es-ES" sz="2400" dirty="0" smtClean="0"/>
              <a:t>Asimismo, en el pie de página se indicará si se trata de una versión rectificada.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42910" y="357166"/>
            <a:ext cx="7253286" cy="785818"/>
          </a:xfrm>
        </p:spPr>
        <p:txBody>
          <a:bodyPr>
            <a:normAutofit/>
          </a:bodyPr>
          <a:lstStyle/>
          <a:p>
            <a:r>
              <a:rPr lang="es-AR" sz="3200" dirty="0" smtClean="0"/>
              <a:t>SPECA V 2.0 – Otras Novedades</a:t>
            </a:r>
            <a:endParaRPr lang="es-AR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1142985"/>
            <a:ext cx="8229600" cy="857256"/>
          </a:xfrm>
        </p:spPr>
        <p:txBody>
          <a:bodyPr>
            <a:normAutofit fontScale="92500" lnSpcReduction="10000"/>
          </a:bodyPr>
          <a:lstStyle/>
          <a:p>
            <a:r>
              <a:rPr lang="es-ES" sz="2800" dirty="0" smtClean="0"/>
              <a:t>BUSCADOR:  Permite buscar cuentas en la carga de saldos, por  denominación o código numérico.</a:t>
            </a:r>
          </a:p>
          <a:p>
            <a:endParaRPr lang="es-AR" dirty="0"/>
          </a:p>
        </p:txBody>
      </p:sp>
      <p:pic>
        <p:nvPicPr>
          <p:cNvPr id="5" name="4 Imagen" descr="Buscado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2071678"/>
            <a:ext cx="8286808" cy="4786322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42910" y="357166"/>
            <a:ext cx="7253286" cy="939784"/>
          </a:xfrm>
        </p:spPr>
        <p:txBody>
          <a:bodyPr>
            <a:normAutofit/>
          </a:bodyPr>
          <a:lstStyle/>
          <a:p>
            <a:r>
              <a:rPr lang="es-AR" sz="3200" dirty="0" smtClean="0"/>
              <a:t>SPECA V 2.0 – Otras Novedades</a:t>
            </a:r>
            <a:endParaRPr lang="es-AR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1285861"/>
            <a:ext cx="8572560" cy="2143140"/>
          </a:xfrm>
        </p:spPr>
        <p:txBody>
          <a:bodyPr>
            <a:normAutofit fontScale="70000" lnSpcReduction="20000"/>
          </a:bodyPr>
          <a:lstStyle/>
          <a:p>
            <a:pPr marL="85725" indent="-17463">
              <a:lnSpc>
                <a:spcPct val="120000"/>
              </a:lnSpc>
              <a:buNone/>
            </a:pPr>
            <a:r>
              <a:rPr lang="es-ES" dirty="0" smtClean="0"/>
              <a:t>IMPRESIÓN DE REPORTES DE CONTROL, NO VÁLIDOS PARA LA PRESENTACIÓN EN LA SECRETARÍA ELECTORAL</a:t>
            </a:r>
          </a:p>
          <a:p>
            <a:pPr marL="85725" indent="-17463">
              <a:lnSpc>
                <a:spcPct val="120000"/>
              </a:lnSpc>
              <a:buNone/>
            </a:pPr>
            <a:r>
              <a:rPr lang="es-ES" dirty="0" smtClean="0"/>
              <a:t>En el lugar del código de seguridad figura la leyenda:</a:t>
            </a:r>
          </a:p>
          <a:p>
            <a:pPr>
              <a:buNone/>
            </a:pPr>
            <a:endParaRPr lang="es-ES" dirty="0" smtClean="0"/>
          </a:p>
          <a:p>
            <a:pPr marL="411163" indent="-49213">
              <a:spcBef>
                <a:spcPts val="300"/>
              </a:spcBef>
              <a:buNone/>
            </a:pPr>
            <a:r>
              <a:rPr lang="es-ES" sz="3200" b="1" dirty="0" smtClean="0"/>
              <a:t>“INFORMACIÓN DE CONSULTA – NO VÁLIDO PARA SU PRESENTACIÓN” </a:t>
            </a:r>
            <a:endParaRPr lang="es-AR" sz="3200" b="1" dirty="0" smtClean="0"/>
          </a:p>
          <a:p>
            <a:endParaRPr lang="es-AR" dirty="0"/>
          </a:p>
        </p:txBody>
      </p:sp>
      <p:pic>
        <p:nvPicPr>
          <p:cNvPr id="5" name="4 Imagen" descr="CONSULT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4071942"/>
            <a:ext cx="7910511" cy="1714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3200" dirty="0" smtClean="0"/>
              <a:t>SPECA V 2.0 </a:t>
            </a:r>
            <a:endParaRPr lang="es-AR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42910" y="1285860"/>
            <a:ext cx="8286808" cy="5357850"/>
          </a:xfrm>
        </p:spPr>
        <p:txBody>
          <a:bodyPr>
            <a:normAutofit fontScale="92500" lnSpcReduction="10000"/>
          </a:bodyPr>
          <a:lstStyle/>
          <a:p>
            <a:pPr marL="85725" indent="-17463">
              <a:buNone/>
            </a:pPr>
            <a:r>
              <a:rPr lang="es-AR" dirty="0" smtClean="0"/>
              <a:t>CONSOLIDACIÓN DE INFORMACIÓN: </a:t>
            </a:r>
          </a:p>
          <a:p>
            <a:pPr marL="85725" indent="-17463">
              <a:buNone/>
            </a:pPr>
            <a:r>
              <a:rPr lang="es-AR" dirty="0" smtClean="0"/>
              <a:t>la información presentada en los estados contables de los partidos políticos será consolidada de manera que permita:</a:t>
            </a:r>
          </a:p>
          <a:p>
            <a:pPr marL="85725" indent="-17463">
              <a:buNone/>
            </a:pPr>
            <a:endParaRPr lang="es-AR" dirty="0" smtClean="0"/>
          </a:p>
          <a:p>
            <a:pPr marL="361950" indent="-361950"/>
            <a:r>
              <a:rPr lang="es-AR" dirty="0" smtClean="0"/>
              <a:t>Visualización a través de módulos para el público</a:t>
            </a:r>
          </a:p>
          <a:p>
            <a:pPr marL="361950" indent="-361950">
              <a:buNone/>
            </a:pPr>
            <a:endParaRPr lang="es-AR" dirty="0" smtClean="0"/>
          </a:p>
          <a:p>
            <a:pPr marL="363538" indent="-363538"/>
            <a:r>
              <a:rPr lang="es-AR" dirty="0" smtClean="0"/>
              <a:t>Confección de Bases de datos para ser utilizada en los procedimientos de auditoría, tales como:</a:t>
            </a:r>
          </a:p>
          <a:p>
            <a:pPr marL="1076325" lvl="1" indent="-361950">
              <a:buFontTx/>
              <a:buChar char="-"/>
            </a:pPr>
            <a:r>
              <a:rPr lang="es-AR" dirty="0" smtClean="0"/>
              <a:t>Aportantes privados</a:t>
            </a:r>
          </a:p>
          <a:p>
            <a:pPr marL="1076325" lvl="1" indent="-361950">
              <a:buFontTx/>
              <a:buChar char="-"/>
            </a:pPr>
            <a:r>
              <a:rPr lang="es-AR" dirty="0" smtClean="0"/>
              <a:t>Cuentas bancarias</a:t>
            </a:r>
          </a:p>
          <a:p>
            <a:pPr marL="1076325" lvl="1" indent="-361950">
              <a:buFontTx/>
              <a:buChar char="-"/>
            </a:pPr>
            <a:r>
              <a:rPr lang="es-AR" dirty="0" smtClean="0"/>
              <a:t>Transferencias</a:t>
            </a:r>
          </a:p>
          <a:p>
            <a:pPr lvl="1">
              <a:buNone/>
            </a:pPr>
            <a:endParaRPr lang="es-AR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3200" dirty="0" smtClean="0"/>
              <a:t>SOPORTES DEL SISTEMA</a:t>
            </a:r>
            <a:endParaRPr lang="es-AR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85786" y="1928802"/>
            <a:ext cx="8358214" cy="378621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AR" sz="2800" b="1" u="sng" dirty="0" smtClean="0"/>
              <a:t>Manual del Usuario</a:t>
            </a:r>
            <a:r>
              <a:rPr lang="es-AR" sz="2800" dirty="0" smtClean="0"/>
              <a:t>:</a:t>
            </a:r>
          </a:p>
          <a:p>
            <a:pPr marL="0" indent="0" algn="ctr">
              <a:buNone/>
            </a:pPr>
            <a:r>
              <a:rPr lang="es-AR" sz="2800" dirty="0" smtClean="0">
                <a:hlinkClick r:id="rId2"/>
              </a:rPr>
              <a:t>www.electoral.gov.ar/aplicativos/instructivo_speca.pdf</a:t>
            </a:r>
            <a:endParaRPr lang="es-AR" sz="2800" dirty="0" smtClean="0"/>
          </a:p>
          <a:p>
            <a:pPr marL="0" indent="0" algn="just">
              <a:buNone/>
            </a:pPr>
            <a:endParaRPr lang="es-AR" sz="2800" dirty="0" smtClean="0"/>
          </a:p>
          <a:p>
            <a:pPr marL="0" indent="0" algn="just">
              <a:buNone/>
            </a:pPr>
            <a:r>
              <a:rPr lang="es-AR" sz="2800" b="1" u="sng" dirty="0" smtClean="0"/>
              <a:t>Mesa de Ayuda</a:t>
            </a:r>
          </a:p>
          <a:p>
            <a:pPr marL="0" indent="0" algn="just">
              <a:buNone/>
            </a:pPr>
            <a:r>
              <a:rPr lang="es-AR" sz="2400" dirty="0" smtClean="0"/>
              <a:t>Teléfono: (011)  4342 - 4403</a:t>
            </a:r>
          </a:p>
          <a:p>
            <a:pPr marL="0" indent="0" algn="just">
              <a:buNone/>
            </a:pPr>
            <a:r>
              <a:rPr lang="es-AR" sz="2400" dirty="0" smtClean="0"/>
              <a:t>Correo Electrónico: cnelectoral.mayuda.auditores@pjn.gov.ar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57224" y="428604"/>
            <a:ext cx="7829576" cy="857256"/>
          </a:xfrm>
        </p:spPr>
        <p:txBody>
          <a:bodyPr>
            <a:normAutofit/>
          </a:bodyPr>
          <a:lstStyle/>
          <a:p>
            <a:r>
              <a:rPr lang="es-AR" sz="3200" dirty="0" smtClean="0"/>
              <a:t>IMPORTACIÓN DESDE LA VERSIÓN 1.0</a:t>
            </a:r>
            <a:endParaRPr lang="es-AR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1643050"/>
            <a:ext cx="8715404" cy="4786345"/>
          </a:xfrm>
        </p:spPr>
        <p:txBody>
          <a:bodyPr>
            <a:normAutofit fontScale="92500"/>
          </a:bodyPr>
          <a:lstStyle/>
          <a:p>
            <a:r>
              <a:rPr lang="es-AR" sz="3600" dirty="0" smtClean="0"/>
              <a:t>Se realiza al </a:t>
            </a:r>
            <a:r>
              <a:rPr lang="es-AR" sz="3600" dirty="0" smtClean="0"/>
              <a:t>solo efecto de cargar los </a:t>
            </a:r>
            <a:r>
              <a:rPr lang="es-AR" sz="3600" b="1" dirty="0" smtClean="0"/>
              <a:t>saldos de cifras correspondientes al ejercicio anterior </a:t>
            </a:r>
          </a:p>
          <a:p>
            <a:pPr>
              <a:buNone/>
            </a:pPr>
            <a:r>
              <a:rPr lang="es-AR" dirty="0" smtClean="0"/>
              <a:t>	</a:t>
            </a:r>
          </a:p>
          <a:p>
            <a:r>
              <a:rPr lang="es-AR" sz="3600" dirty="0" smtClean="0"/>
              <a:t>No es </a:t>
            </a:r>
            <a:r>
              <a:rPr lang="es-AR" sz="3600" dirty="0" smtClean="0"/>
              <a:t>posible ingresar ni </a:t>
            </a:r>
            <a:r>
              <a:rPr lang="es-AR" sz="3600" dirty="0" smtClean="0"/>
              <a:t>hacer modificaciones en </a:t>
            </a:r>
            <a:r>
              <a:rPr lang="es-AR" sz="3600" dirty="0" smtClean="0"/>
              <a:t>los ejercicios importados </a:t>
            </a:r>
            <a:r>
              <a:rPr lang="es-AR" sz="3600" dirty="0" smtClean="0"/>
              <a:t>una vez </a:t>
            </a:r>
            <a:r>
              <a:rPr lang="es-AR" sz="3600" dirty="0" smtClean="0"/>
              <a:t>incorporados </a:t>
            </a:r>
            <a:r>
              <a:rPr lang="es-AR" sz="3600" dirty="0" smtClean="0"/>
              <a:t>a la versión </a:t>
            </a:r>
            <a:r>
              <a:rPr lang="es-AR" sz="3600" dirty="0" smtClean="0"/>
              <a:t>2.0, ya que implicaría el reprocesamiento de los saldos y se generaría un error </a:t>
            </a:r>
            <a:r>
              <a:rPr lang="es-AR" sz="3600" dirty="0" smtClean="0"/>
              <a:t>por </a:t>
            </a:r>
            <a:r>
              <a:rPr lang="es-AR" sz="3600" dirty="0" smtClean="0"/>
              <a:t>incompatibilidad </a:t>
            </a:r>
            <a:r>
              <a:rPr lang="es-AR" sz="3600" dirty="0" smtClean="0"/>
              <a:t>de estructura de las distintas </a:t>
            </a:r>
            <a:r>
              <a:rPr lang="es-AR" sz="3600" dirty="0" smtClean="0"/>
              <a:t>bases.</a:t>
            </a:r>
            <a:endParaRPr lang="es-A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14414" y="642918"/>
            <a:ext cx="6710386" cy="774720"/>
          </a:xfrm>
        </p:spPr>
        <p:txBody>
          <a:bodyPr>
            <a:normAutofit/>
          </a:bodyPr>
          <a:lstStyle/>
          <a:p>
            <a:r>
              <a:rPr lang="es-AR" sz="3200" dirty="0" smtClean="0"/>
              <a:t>CARGA DE AUTORIDADES</a:t>
            </a:r>
            <a:endParaRPr lang="es-AR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71472" y="1928802"/>
            <a:ext cx="8286808" cy="3357586"/>
          </a:xfrm>
        </p:spPr>
        <p:txBody>
          <a:bodyPr>
            <a:normAutofit/>
          </a:bodyPr>
          <a:lstStyle/>
          <a:p>
            <a:pPr algn="just"/>
            <a:r>
              <a:rPr lang="es-AR" sz="2800" dirty="0" smtClean="0"/>
              <a:t>A partir de la nueva versión es posible incorporar el detalle de las autoridades partidarias al archivo informático a presentar ante la Justicia Electoral.</a:t>
            </a:r>
          </a:p>
          <a:p>
            <a:pPr algn="just">
              <a:buNone/>
            </a:pPr>
            <a:endParaRPr lang="es-AR" sz="2800" dirty="0" smtClean="0"/>
          </a:p>
          <a:p>
            <a:pPr algn="just"/>
            <a:r>
              <a:rPr lang="es-AR" sz="2800" dirty="0" smtClean="0"/>
              <a:t>Para efectuar la carga es necesario acceder al menú correspondiente desde la pantalla principal:</a:t>
            </a:r>
            <a:endParaRPr lang="es-A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1714488"/>
            <a:ext cx="6429420" cy="4665097"/>
          </a:xfrm>
          <a:prstGeom prst="rect">
            <a:avLst/>
          </a:prstGeom>
        </p:spPr>
      </p:pic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1285852" y="428604"/>
            <a:ext cx="7372344" cy="1143000"/>
          </a:xfrm>
        </p:spPr>
        <p:txBody>
          <a:bodyPr>
            <a:normAutofit/>
          </a:bodyPr>
          <a:lstStyle/>
          <a:p>
            <a:r>
              <a:rPr lang="es-AR" sz="3200" dirty="0" smtClean="0"/>
              <a:t>CARGA DE AUTORIDADES</a:t>
            </a:r>
            <a:endParaRPr lang="es-A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1000100" y="428604"/>
            <a:ext cx="7515220" cy="714380"/>
          </a:xfrm>
        </p:spPr>
        <p:txBody>
          <a:bodyPr>
            <a:normAutofit/>
          </a:bodyPr>
          <a:lstStyle/>
          <a:p>
            <a:r>
              <a:rPr lang="es-AR" sz="3200" dirty="0" smtClean="0"/>
              <a:t>CARGA DE AUTORIDADES</a:t>
            </a:r>
            <a:endParaRPr lang="es-AR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1071546"/>
            <a:ext cx="8501122" cy="1214446"/>
          </a:xfrm>
        </p:spPr>
        <p:txBody>
          <a:bodyPr>
            <a:noAutofit/>
          </a:bodyPr>
          <a:lstStyle/>
          <a:p>
            <a:r>
              <a:rPr lang="es-AR" sz="2400" dirty="0" smtClean="0"/>
              <a:t>Plantilla de carga: Al acceder a la misma, se solicitará completar los campos APELLIDO, NOMBRE y CARGO para cada autoridad partidaria.</a:t>
            </a:r>
          </a:p>
          <a:p>
            <a:endParaRPr lang="es-AR" dirty="0"/>
          </a:p>
        </p:txBody>
      </p:sp>
      <p:pic>
        <p:nvPicPr>
          <p:cNvPr id="4" name="3 Imagen" descr="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2357430"/>
            <a:ext cx="7593954" cy="428628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 smtClean="0"/>
              <a:t>CARGA DE SALDOS POR</a:t>
            </a:r>
            <a:br>
              <a:rPr lang="es-AR" dirty="0" smtClean="0"/>
            </a:br>
            <a:r>
              <a:rPr lang="es-AR" dirty="0" smtClean="0"/>
              <a:t>IMPORTACIÓN DE DATOS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71472" y="1928802"/>
            <a:ext cx="8215370" cy="335758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AR" sz="2800" dirty="0" smtClean="0"/>
              <a:t>Esta nueva modalidad de carga permite migrar grandes volúmenes de datos provenientes de fuentes externas en poco tiempo. </a:t>
            </a:r>
          </a:p>
          <a:p>
            <a:pPr marL="0" indent="0" algn="just">
              <a:buNone/>
            </a:pPr>
            <a:endParaRPr lang="es-AR" sz="2800" dirty="0" smtClean="0"/>
          </a:p>
          <a:p>
            <a:pPr marL="0" indent="0" algn="just">
              <a:buNone/>
            </a:pPr>
            <a:r>
              <a:rPr lang="es-AR" sz="2800" dirty="0" smtClean="0"/>
              <a:t>Las cuentas contables que prevén este tipo de carga son aquellas que contemplan la percepción de </a:t>
            </a:r>
            <a:r>
              <a:rPr lang="es-AR" sz="2800" b="1" u="sng" dirty="0" smtClean="0"/>
              <a:t>aportes privados</a:t>
            </a:r>
            <a:r>
              <a:rPr lang="es-AR" sz="2800" dirty="0" smtClean="0"/>
              <a:t>, en una o más modalidades: </a:t>
            </a:r>
          </a:p>
          <a:p>
            <a:pPr marL="0" indent="0">
              <a:buNone/>
            </a:pPr>
            <a:endParaRPr lang="es-AR" sz="2800" dirty="0" smtClean="0"/>
          </a:p>
          <a:p>
            <a:endParaRPr lang="es-AR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28662" y="512064"/>
            <a:ext cx="7758138" cy="914400"/>
          </a:xfrm>
        </p:spPr>
        <p:txBody>
          <a:bodyPr>
            <a:normAutofit fontScale="90000"/>
          </a:bodyPr>
          <a:lstStyle/>
          <a:p>
            <a:r>
              <a:rPr lang="es-AR" dirty="0" smtClean="0"/>
              <a:t>CARGA DE SALDOS POR</a:t>
            </a:r>
            <a:br>
              <a:rPr lang="es-AR" dirty="0" smtClean="0"/>
            </a:br>
            <a:r>
              <a:rPr lang="es-AR" dirty="0" smtClean="0"/>
              <a:t>IMPORTACIÓN DE DATOS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2571744"/>
            <a:ext cx="8572560" cy="4000528"/>
          </a:xfrm>
        </p:spPr>
        <p:txBody>
          <a:bodyPr>
            <a:noAutofit/>
          </a:bodyPr>
          <a:lstStyle/>
          <a:p>
            <a:pPr marL="1162050" indent="-1162050" algn="ctr">
              <a:buNone/>
            </a:pPr>
            <a:r>
              <a:rPr lang="es-AR" sz="1700" dirty="0" smtClean="0"/>
              <a:t>CUENTAS QUE ADMITEN CARGA POR IMPORTACIÓN DE DATOS</a:t>
            </a:r>
          </a:p>
          <a:p>
            <a:pPr marL="1162050" indent="-1162050" algn="ctr">
              <a:buNone/>
            </a:pPr>
            <a:endParaRPr lang="es-AR" sz="1700" dirty="0" smtClean="0"/>
          </a:p>
          <a:p>
            <a:pPr marL="990600" indent="-990600">
              <a:spcBef>
                <a:spcPts val="2400"/>
              </a:spcBef>
              <a:buNone/>
            </a:pPr>
            <a:r>
              <a:rPr lang="es-AR" sz="1700" dirty="0" smtClean="0"/>
              <a:t>4.2.01.00 - Contribuciones y Donaciones Privadas de Personas Físicas Recibidas en Dinero</a:t>
            </a:r>
          </a:p>
          <a:p>
            <a:pPr marL="990600" indent="-990600">
              <a:spcBef>
                <a:spcPts val="2400"/>
              </a:spcBef>
              <a:buNone/>
            </a:pPr>
            <a:r>
              <a:rPr lang="es-AR" sz="1700" dirty="0" smtClean="0"/>
              <a:t>4.2.02.00 - Contribuciones y Donaciones Privadas de Personas Físicas Recibidas en Especie</a:t>
            </a:r>
          </a:p>
          <a:p>
            <a:pPr marL="990600" indent="-990600">
              <a:spcBef>
                <a:spcPts val="2400"/>
              </a:spcBef>
              <a:buNone/>
            </a:pPr>
            <a:r>
              <a:rPr lang="es-AR" sz="1700" dirty="0" smtClean="0"/>
              <a:t>4.2.03.00 - Contribuciones y Donaciones Privadas de Personas Jurídicas Recibidas en Dinero</a:t>
            </a:r>
          </a:p>
          <a:p>
            <a:pPr marL="990600" indent="-990600">
              <a:spcBef>
                <a:spcPts val="2400"/>
              </a:spcBef>
              <a:buNone/>
            </a:pPr>
            <a:r>
              <a:rPr lang="es-AR" sz="1700" dirty="0" smtClean="0"/>
              <a:t>4.2.04.00 - Contribuciones y Donaciones Privadas de Personas Jurídicas Recibidas en Especie</a:t>
            </a:r>
          </a:p>
          <a:p>
            <a:pPr marL="990600" indent="-990600">
              <a:spcBef>
                <a:spcPts val="2400"/>
              </a:spcBef>
              <a:buNone/>
            </a:pPr>
            <a:r>
              <a:rPr lang="es-AR" sz="1700" dirty="0" smtClean="0"/>
              <a:t>4.2.06.00 - Contribuciones y Donaciones Privadas de Personas Físicas Según Carta Orgánica Recibidas en Dinero</a:t>
            </a:r>
          </a:p>
          <a:p>
            <a:pPr marL="0" indent="0">
              <a:buNone/>
            </a:pPr>
            <a:endParaRPr lang="es-AR" sz="1800" dirty="0" smtClean="0"/>
          </a:p>
        </p:txBody>
      </p:sp>
      <p:sp>
        <p:nvSpPr>
          <p:cNvPr id="4" name="3 Rectángulo"/>
          <p:cNvSpPr/>
          <p:nvPr/>
        </p:nvSpPr>
        <p:spPr>
          <a:xfrm>
            <a:off x="357158" y="1928802"/>
            <a:ext cx="87868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s-AR" sz="2000" dirty="0" smtClean="0"/>
              <a:t>RUBRO: RECURSOS PRIVADOS PARA DESENVOLVIMIENTO INSTITUCIONAL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 smtClean="0"/>
              <a:t>CARGA DE SALDOS POR</a:t>
            </a:r>
            <a:br>
              <a:rPr lang="es-AR" dirty="0" smtClean="0"/>
            </a:br>
            <a:r>
              <a:rPr lang="es-AR" dirty="0" smtClean="0"/>
              <a:t>IMPORTACIÓN DE DATOS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2357430"/>
            <a:ext cx="8215370" cy="3143272"/>
          </a:xfrm>
        </p:spPr>
        <p:txBody>
          <a:bodyPr>
            <a:noAutofit/>
          </a:bodyPr>
          <a:lstStyle/>
          <a:p>
            <a:pPr marL="1162050" indent="-1162050" algn="ctr">
              <a:buNone/>
            </a:pPr>
            <a:endParaRPr lang="es-AR" sz="1700" dirty="0" smtClean="0"/>
          </a:p>
          <a:p>
            <a:pPr marL="1162050" indent="-1162050" algn="ctr">
              <a:buNone/>
            </a:pPr>
            <a:r>
              <a:rPr lang="es-AR" sz="1700" dirty="0" smtClean="0"/>
              <a:t>CUENTAS QUE ADMITEN CARGA POR IMPORTACIÓN DE DATOS</a:t>
            </a:r>
          </a:p>
          <a:p>
            <a:pPr marL="1162050" indent="-1162050" algn="ctr">
              <a:buNone/>
            </a:pPr>
            <a:endParaRPr lang="es-AR" sz="1700" dirty="0" smtClean="0"/>
          </a:p>
          <a:p>
            <a:pPr marL="990600" indent="-990600">
              <a:buNone/>
            </a:pPr>
            <a:r>
              <a:rPr lang="es-AR" sz="1700" dirty="0" smtClean="0"/>
              <a:t>4.3.03.00 - Contribuciones y Donaciones Privadas de Personas Físicas Recibidas en Dinero para Campaña Nacional</a:t>
            </a:r>
          </a:p>
          <a:p>
            <a:pPr marL="990600" indent="-990600">
              <a:buNone/>
            </a:pPr>
            <a:endParaRPr lang="es-AR" sz="1700" dirty="0" smtClean="0"/>
          </a:p>
          <a:p>
            <a:pPr marL="990600" indent="-990600">
              <a:buNone/>
            </a:pPr>
            <a:r>
              <a:rPr lang="es-AR" sz="1700" dirty="0" smtClean="0"/>
              <a:t>4.3.04.00 - Contribuciones y Donaciones Privadas de Personas Físicas Recibidas en Especie para Campaña Nacional</a:t>
            </a:r>
          </a:p>
          <a:p>
            <a:pPr marL="0" indent="0">
              <a:buNone/>
            </a:pPr>
            <a:endParaRPr lang="es-AR" sz="1800" dirty="0" smtClean="0"/>
          </a:p>
        </p:txBody>
      </p:sp>
      <p:sp>
        <p:nvSpPr>
          <p:cNvPr id="4" name="3 Rectángulo"/>
          <p:cNvSpPr/>
          <p:nvPr/>
        </p:nvSpPr>
        <p:spPr>
          <a:xfrm>
            <a:off x="214282" y="1857364"/>
            <a:ext cx="871543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s-AR" sz="2200" dirty="0" smtClean="0"/>
              <a:t>RUBRO: RECURSOS PARA CAMPAÑA ELECTORAL NACIONAL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1513</TotalTime>
  <Words>1131</Words>
  <Application>Microsoft Office PowerPoint</Application>
  <PresentationFormat>Presentación en pantalla (4:3)</PresentationFormat>
  <Paragraphs>125</Paragraphs>
  <Slides>29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0" baseType="lpstr">
      <vt:lpstr>Metro</vt:lpstr>
      <vt:lpstr>APLICATIVO SPECA V 2.0  NUEVAS CARACTERÍSTICAS</vt:lpstr>
      <vt:lpstr>NUEVAS CARACTERÍSTICAS DEL APLICATIVO SPECA V2.0</vt:lpstr>
      <vt:lpstr>IMPORTACIÓN DESDE LA VERSIÓN 1.0</vt:lpstr>
      <vt:lpstr>CARGA DE AUTORIDADES</vt:lpstr>
      <vt:lpstr>CARGA DE AUTORIDADES</vt:lpstr>
      <vt:lpstr>CARGA DE AUTORIDADES</vt:lpstr>
      <vt:lpstr>CARGA DE SALDOS POR IMPORTACIÓN DE DATOS</vt:lpstr>
      <vt:lpstr>CARGA DE SALDOS POR IMPORTACIÓN DE DATOS</vt:lpstr>
      <vt:lpstr>CARGA DE SALDOS POR IMPORTACIÓN DE DATOS</vt:lpstr>
      <vt:lpstr>CARGA DE SALDOS POR IMPORTACIÓN DE DATOS</vt:lpstr>
      <vt:lpstr>CARGA DE SALDOS POR IMPORTACIÓN DE DATOS</vt:lpstr>
      <vt:lpstr>CARGA DE SALDOS POR IMPORTACIÓN DE DATOS</vt:lpstr>
      <vt:lpstr>CARGA DE SALDOS POR IMPORTACIÓN DE DATOS</vt:lpstr>
      <vt:lpstr>CARGA DE SALDOS POR IMPORTACIÓN DE DATOS</vt:lpstr>
      <vt:lpstr>CARGA DE SALDOS POR IMPORTACIÓN DE DATOS</vt:lpstr>
      <vt:lpstr>CARGA DE SALDOS POR IMPORTACIÓN DE DATOS</vt:lpstr>
      <vt:lpstr>CARGA DE SALDOS DE CONTRIBUCIONES Y APORTES PRIVADOS RECIBIDOS EN DINERO: CARGA MANUAL</vt:lpstr>
      <vt:lpstr>ESTADO DE FLUJO DE EFECTIVO</vt:lpstr>
      <vt:lpstr>ESTADO DE FLUJO DE EFECTIVO</vt:lpstr>
      <vt:lpstr>ESTADO DE FLUJO DE EFECTIVO</vt:lpstr>
      <vt:lpstr>GENERACIÓN DE COPIAS DE RESPALDO (BACKUP)</vt:lpstr>
      <vt:lpstr>GENERACIÓN DE COPIAS DE RESPALDO (BACKUP)</vt:lpstr>
      <vt:lpstr>GENERACIÓN DE COPIAS DE RESPALDO (BACKUP)</vt:lpstr>
      <vt:lpstr>SPECA V 2.0 – Otras Novedades</vt:lpstr>
      <vt:lpstr>SPECA V 2.0 – Otras Novedades</vt:lpstr>
      <vt:lpstr>SPECA V 2.0 – Otras Novedades</vt:lpstr>
      <vt:lpstr>SPECA V 2.0 – Otras Novedades</vt:lpstr>
      <vt:lpstr>SPECA V 2.0 </vt:lpstr>
      <vt:lpstr>SOPORTES DEL SISTEMA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NUEVAS CARACTERÍSTICAS DEL APLICATIVO SPECA V2.0</dc:title>
  <cp:lastModifiedBy>caucbt</cp:lastModifiedBy>
  <cp:revision>207</cp:revision>
  <dcterms:modified xsi:type="dcterms:W3CDTF">2017-03-14T16:19:38Z</dcterms:modified>
</cp:coreProperties>
</file>